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852" r:id="rId2"/>
    <p:sldMasterId id="2147483864" r:id="rId3"/>
  </p:sldMasterIdLst>
  <p:notesMasterIdLst>
    <p:notesMasterId r:id="rId16"/>
  </p:notesMasterIdLst>
  <p:sldIdLst>
    <p:sldId id="256" r:id="rId4"/>
    <p:sldId id="257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61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1DFDCE-0B12-4888-A3C3-86DDF150376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DDFC3B-A1A7-4036-AFD6-5CDA1DBFF4B9}">
      <dgm:prSet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pPr algn="ctr" rtl="0"/>
          <a:r>
            <a:rPr lang="ru-RU" b="0" dirty="0" smtClean="0">
              <a:solidFill>
                <a:schemeClr val="tx1"/>
              </a:solidFill>
            </a:rPr>
            <a:t>Схема расположения шпуров в стене при обрушении на основание</a:t>
          </a:r>
          <a:endParaRPr lang="ru-RU" b="0" dirty="0">
            <a:solidFill>
              <a:schemeClr val="tx1"/>
            </a:solidFill>
          </a:endParaRPr>
        </a:p>
      </dgm:t>
    </dgm:pt>
    <dgm:pt modelId="{2A230796-AC8E-4B9C-BBF7-2F72B263C26A}" type="parTrans" cxnId="{E1A9BAFE-5E2E-4B86-AFB3-953FD159F493}">
      <dgm:prSet/>
      <dgm:spPr/>
      <dgm:t>
        <a:bodyPr/>
        <a:lstStyle/>
        <a:p>
          <a:endParaRPr lang="ru-RU"/>
        </a:p>
      </dgm:t>
    </dgm:pt>
    <dgm:pt modelId="{040B45F6-B71E-494A-B554-AC27A0EF539A}" type="sibTrans" cxnId="{E1A9BAFE-5E2E-4B86-AFB3-953FD159F493}">
      <dgm:prSet/>
      <dgm:spPr/>
      <dgm:t>
        <a:bodyPr/>
        <a:lstStyle/>
        <a:p>
          <a:endParaRPr lang="ru-RU"/>
        </a:p>
      </dgm:t>
    </dgm:pt>
    <dgm:pt modelId="{17681084-DB6B-4023-9E31-5DD9833FE8C4}" type="pres">
      <dgm:prSet presAssocID="{351DFDCE-0B12-4888-A3C3-86DDF15037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749EC5-FD9C-4003-8543-80C48B57DDA1}" type="pres">
      <dgm:prSet presAssocID="{94DDFC3B-A1A7-4036-AFD6-5CDA1DBFF4B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A9BAFE-5E2E-4B86-AFB3-953FD159F493}" srcId="{351DFDCE-0B12-4888-A3C3-86DDF1503761}" destId="{94DDFC3B-A1A7-4036-AFD6-5CDA1DBFF4B9}" srcOrd="0" destOrd="0" parTransId="{2A230796-AC8E-4B9C-BBF7-2F72B263C26A}" sibTransId="{040B45F6-B71E-494A-B554-AC27A0EF539A}"/>
    <dgm:cxn modelId="{B2EDC87D-B265-4F1E-8D3E-B171728BD9FC}" type="presOf" srcId="{94DDFC3B-A1A7-4036-AFD6-5CDA1DBFF4B9}" destId="{8B749EC5-FD9C-4003-8543-80C48B57DDA1}" srcOrd="0" destOrd="0" presId="urn:microsoft.com/office/officeart/2005/8/layout/vList2"/>
    <dgm:cxn modelId="{E8127C01-3AF1-480F-96B6-3EF64CB1402C}" type="presOf" srcId="{351DFDCE-0B12-4888-A3C3-86DDF1503761}" destId="{17681084-DB6B-4023-9E31-5DD9833FE8C4}" srcOrd="0" destOrd="0" presId="urn:microsoft.com/office/officeart/2005/8/layout/vList2"/>
    <dgm:cxn modelId="{8F0C292D-3B2F-4092-A1E0-52B2F6FBAA96}" type="presParOf" srcId="{17681084-DB6B-4023-9E31-5DD9833FE8C4}" destId="{8B749EC5-FD9C-4003-8543-80C48B57DD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1F6E23-B817-47CF-BF82-7A5D5D2779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DDE4EF-86AB-4769-92F9-D64408FE1288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tx1"/>
              </a:solidFill>
            </a:rPr>
            <a:t>Схема расположения шпуров в углу здания </a:t>
          </a:r>
          <a:endParaRPr lang="ru-RU" sz="1600" dirty="0">
            <a:solidFill>
              <a:schemeClr val="tx1"/>
            </a:solidFill>
          </a:endParaRPr>
        </a:p>
      </dgm:t>
    </dgm:pt>
    <dgm:pt modelId="{08408BC1-DF9D-4622-A5CD-A281EC78F13F}" type="parTrans" cxnId="{CD508265-F04A-4700-BA86-6818D5ED3F8B}">
      <dgm:prSet/>
      <dgm:spPr/>
      <dgm:t>
        <a:bodyPr/>
        <a:lstStyle/>
        <a:p>
          <a:endParaRPr lang="ru-RU"/>
        </a:p>
      </dgm:t>
    </dgm:pt>
    <dgm:pt modelId="{5A3919E4-6413-456C-86A7-FD8843E06CCD}" type="sibTrans" cxnId="{CD508265-F04A-4700-BA86-6818D5ED3F8B}">
      <dgm:prSet/>
      <dgm:spPr/>
      <dgm:t>
        <a:bodyPr/>
        <a:lstStyle/>
        <a:p>
          <a:endParaRPr lang="ru-RU"/>
        </a:p>
      </dgm:t>
    </dgm:pt>
    <dgm:pt modelId="{6A21A6FD-5E04-4730-A3D1-3D33D7970425}" type="pres">
      <dgm:prSet presAssocID="{281F6E23-B817-47CF-BF82-7A5D5D2779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CCF65E-4755-4D24-BF36-4D578A124D61}" type="pres">
      <dgm:prSet presAssocID="{39DDE4EF-86AB-4769-92F9-D64408FE1288}" presName="parentText" presStyleLbl="node1" presStyleIdx="0" presStyleCnt="1" custLinFactNeighborX="3704" custLinFactNeighborY="-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508265-F04A-4700-BA86-6818D5ED3F8B}" srcId="{281F6E23-B817-47CF-BF82-7A5D5D27795B}" destId="{39DDE4EF-86AB-4769-92F9-D64408FE1288}" srcOrd="0" destOrd="0" parTransId="{08408BC1-DF9D-4622-A5CD-A281EC78F13F}" sibTransId="{5A3919E4-6413-456C-86A7-FD8843E06CCD}"/>
    <dgm:cxn modelId="{85C8F5BB-B3BC-4CEF-A22B-04D84440E878}" type="presOf" srcId="{281F6E23-B817-47CF-BF82-7A5D5D27795B}" destId="{6A21A6FD-5E04-4730-A3D1-3D33D7970425}" srcOrd="0" destOrd="0" presId="urn:microsoft.com/office/officeart/2005/8/layout/vList2"/>
    <dgm:cxn modelId="{406CE58C-DD11-416D-97C3-DD67E6944B87}" type="presOf" srcId="{39DDE4EF-86AB-4769-92F9-D64408FE1288}" destId="{48CCF65E-4755-4D24-BF36-4D578A124D61}" srcOrd="0" destOrd="0" presId="urn:microsoft.com/office/officeart/2005/8/layout/vList2"/>
    <dgm:cxn modelId="{73105693-1047-40FD-983F-51C83EA92EA8}" type="presParOf" srcId="{6A21A6FD-5E04-4730-A3D1-3D33D7970425}" destId="{48CCF65E-4755-4D24-BF36-4D578A124D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1C5BE7-0718-475B-8A14-2591F28C16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2B07B7-1C59-4434-B803-56C070E781B2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ru-RU" sz="1600" b="0" dirty="0" smtClean="0">
              <a:solidFill>
                <a:schemeClr val="tx1"/>
              </a:solidFill>
              <a:latin typeface="+mn-lt"/>
            </a:rPr>
            <a:t>Схема расположения шпуров в стене при направленном обрушении</a:t>
          </a:r>
          <a:endParaRPr lang="ru-RU" sz="1600" b="0" dirty="0">
            <a:solidFill>
              <a:schemeClr val="tx1"/>
            </a:solidFill>
            <a:latin typeface="+mn-lt"/>
          </a:endParaRPr>
        </a:p>
      </dgm:t>
    </dgm:pt>
    <dgm:pt modelId="{D1D83FA5-578D-47B7-9C1E-4A4F49EAD620}" type="parTrans" cxnId="{E375DA65-0F82-42E1-BFB6-972740F2C630}">
      <dgm:prSet/>
      <dgm:spPr/>
      <dgm:t>
        <a:bodyPr/>
        <a:lstStyle/>
        <a:p>
          <a:endParaRPr lang="ru-RU"/>
        </a:p>
      </dgm:t>
    </dgm:pt>
    <dgm:pt modelId="{4C0FEDD6-69DA-4145-B60A-40790695F784}" type="sibTrans" cxnId="{E375DA65-0F82-42E1-BFB6-972740F2C630}">
      <dgm:prSet/>
      <dgm:spPr/>
      <dgm:t>
        <a:bodyPr/>
        <a:lstStyle/>
        <a:p>
          <a:endParaRPr lang="ru-RU"/>
        </a:p>
      </dgm:t>
    </dgm:pt>
    <dgm:pt modelId="{B739ADE8-3356-4985-8C30-F83CDC685D71}" type="pres">
      <dgm:prSet presAssocID="{801C5BE7-0718-475B-8A14-2591F28C16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9181F-837B-4C12-B8B5-5050CF09D0F6}" type="pres">
      <dgm:prSet presAssocID="{222B07B7-1C59-4434-B803-56C070E781B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75DA65-0F82-42E1-BFB6-972740F2C630}" srcId="{801C5BE7-0718-475B-8A14-2591F28C1637}" destId="{222B07B7-1C59-4434-B803-56C070E781B2}" srcOrd="0" destOrd="0" parTransId="{D1D83FA5-578D-47B7-9C1E-4A4F49EAD620}" sibTransId="{4C0FEDD6-69DA-4145-B60A-40790695F784}"/>
    <dgm:cxn modelId="{5C5E2B02-8F12-4B02-A903-D7F64DBDF6CE}" type="presOf" srcId="{801C5BE7-0718-475B-8A14-2591F28C1637}" destId="{B739ADE8-3356-4985-8C30-F83CDC685D71}" srcOrd="0" destOrd="0" presId="urn:microsoft.com/office/officeart/2005/8/layout/vList2"/>
    <dgm:cxn modelId="{B6C37985-E176-4B1A-B1F5-2D362F5925BC}" type="presOf" srcId="{222B07B7-1C59-4434-B803-56C070E781B2}" destId="{B1D9181F-837B-4C12-B8B5-5050CF09D0F6}" srcOrd="0" destOrd="0" presId="urn:microsoft.com/office/officeart/2005/8/layout/vList2"/>
    <dgm:cxn modelId="{E2E23FAD-1C76-4E5A-A3B7-A3059AB7F6C6}" type="presParOf" srcId="{B739ADE8-3356-4985-8C30-F83CDC685D71}" destId="{B1D9181F-837B-4C12-B8B5-5050CF09D0F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1C5BE7-0718-475B-8A14-2591F28C16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2B07B7-1C59-4434-B803-56C070E781B2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ru-RU" sz="1600" b="0" dirty="0" smtClean="0">
              <a:solidFill>
                <a:schemeClr val="tx1"/>
              </a:solidFill>
              <a:latin typeface="+mn-lt"/>
            </a:rPr>
            <a:t>Схема расположения шпуров при направленном обрушении стен трубы</a:t>
          </a:r>
          <a:endParaRPr lang="ru-RU" sz="1600" b="0" dirty="0">
            <a:solidFill>
              <a:schemeClr val="tx1"/>
            </a:solidFill>
            <a:latin typeface="+mn-lt"/>
          </a:endParaRPr>
        </a:p>
      </dgm:t>
    </dgm:pt>
    <dgm:pt modelId="{D1D83FA5-578D-47B7-9C1E-4A4F49EAD620}" type="parTrans" cxnId="{E375DA65-0F82-42E1-BFB6-972740F2C630}">
      <dgm:prSet/>
      <dgm:spPr/>
      <dgm:t>
        <a:bodyPr/>
        <a:lstStyle/>
        <a:p>
          <a:endParaRPr lang="ru-RU"/>
        </a:p>
      </dgm:t>
    </dgm:pt>
    <dgm:pt modelId="{4C0FEDD6-69DA-4145-B60A-40790695F784}" type="sibTrans" cxnId="{E375DA65-0F82-42E1-BFB6-972740F2C630}">
      <dgm:prSet/>
      <dgm:spPr/>
      <dgm:t>
        <a:bodyPr/>
        <a:lstStyle/>
        <a:p>
          <a:endParaRPr lang="ru-RU"/>
        </a:p>
      </dgm:t>
    </dgm:pt>
    <dgm:pt modelId="{B739ADE8-3356-4985-8C30-F83CDC685D71}" type="pres">
      <dgm:prSet presAssocID="{801C5BE7-0718-475B-8A14-2591F28C16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9181F-837B-4C12-B8B5-5050CF09D0F6}" type="pres">
      <dgm:prSet presAssocID="{222B07B7-1C59-4434-B803-56C070E781B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3AB55B-DA37-4962-AD5A-476908C42942}" type="presOf" srcId="{801C5BE7-0718-475B-8A14-2591F28C1637}" destId="{B739ADE8-3356-4985-8C30-F83CDC685D71}" srcOrd="0" destOrd="0" presId="urn:microsoft.com/office/officeart/2005/8/layout/vList2"/>
    <dgm:cxn modelId="{1AEE02DE-1811-48BA-A736-C62D3ADEA0E4}" type="presOf" srcId="{222B07B7-1C59-4434-B803-56C070E781B2}" destId="{B1D9181F-837B-4C12-B8B5-5050CF09D0F6}" srcOrd="0" destOrd="0" presId="urn:microsoft.com/office/officeart/2005/8/layout/vList2"/>
    <dgm:cxn modelId="{E375DA65-0F82-42E1-BFB6-972740F2C630}" srcId="{801C5BE7-0718-475B-8A14-2591F28C1637}" destId="{222B07B7-1C59-4434-B803-56C070E781B2}" srcOrd="0" destOrd="0" parTransId="{D1D83FA5-578D-47B7-9C1E-4A4F49EAD620}" sibTransId="{4C0FEDD6-69DA-4145-B60A-40790695F784}"/>
    <dgm:cxn modelId="{7B7C7838-EF2A-4693-86D4-66B173F875F7}" type="presParOf" srcId="{B739ADE8-3356-4985-8C30-F83CDC685D71}" destId="{B1D9181F-837B-4C12-B8B5-5050CF09D0F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5BFA36-D042-41C2-951C-CBA84007F0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8CA2BE-6DE8-44DC-A4C1-F3403483DA40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bg1"/>
              </a:solidFill>
            </a:rPr>
            <a:t>Демонтаж дымовых труб направленным взрывом</a:t>
          </a:r>
          <a:endParaRPr lang="ru-RU" sz="1600" dirty="0">
            <a:solidFill>
              <a:schemeClr val="bg1"/>
            </a:solidFill>
          </a:endParaRPr>
        </a:p>
      </dgm:t>
    </dgm:pt>
    <dgm:pt modelId="{999AB485-016B-4408-88C8-C60D4FC9A19E}" type="parTrans" cxnId="{D960BCDF-C6C7-4B09-ADBE-86ED94E92420}">
      <dgm:prSet/>
      <dgm:spPr/>
      <dgm:t>
        <a:bodyPr/>
        <a:lstStyle/>
        <a:p>
          <a:endParaRPr lang="ru-RU"/>
        </a:p>
      </dgm:t>
    </dgm:pt>
    <dgm:pt modelId="{9D4E4990-67DB-4ABE-A014-1F4E09B74558}" type="sibTrans" cxnId="{D960BCDF-C6C7-4B09-ADBE-86ED94E92420}">
      <dgm:prSet/>
      <dgm:spPr/>
      <dgm:t>
        <a:bodyPr/>
        <a:lstStyle/>
        <a:p>
          <a:endParaRPr lang="ru-RU"/>
        </a:p>
      </dgm:t>
    </dgm:pt>
    <dgm:pt modelId="{428176BB-6715-43AA-9133-BA397332888F}" type="pres">
      <dgm:prSet presAssocID="{075BFA36-D042-41C2-951C-CBA84007F0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E42A8A-A359-40DA-A79B-6410AD9983E2}" type="pres">
      <dgm:prSet presAssocID="{9A8CA2BE-6DE8-44DC-A4C1-F3403483DA4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1E627E-0F66-484D-94C6-274B8810C878}" type="presOf" srcId="{075BFA36-D042-41C2-951C-CBA84007F0DC}" destId="{428176BB-6715-43AA-9133-BA397332888F}" srcOrd="0" destOrd="0" presId="urn:microsoft.com/office/officeart/2005/8/layout/vList2"/>
    <dgm:cxn modelId="{D960BCDF-C6C7-4B09-ADBE-86ED94E92420}" srcId="{075BFA36-D042-41C2-951C-CBA84007F0DC}" destId="{9A8CA2BE-6DE8-44DC-A4C1-F3403483DA40}" srcOrd="0" destOrd="0" parTransId="{999AB485-016B-4408-88C8-C60D4FC9A19E}" sibTransId="{9D4E4990-67DB-4ABE-A014-1F4E09B74558}"/>
    <dgm:cxn modelId="{11D6B9AB-2D62-49F4-B0D6-D88865A7479D}" type="presOf" srcId="{9A8CA2BE-6DE8-44DC-A4C1-F3403483DA40}" destId="{DBE42A8A-A359-40DA-A79B-6410AD9983E2}" srcOrd="0" destOrd="0" presId="urn:microsoft.com/office/officeart/2005/8/layout/vList2"/>
    <dgm:cxn modelId="{D7437AF1-41B9-40CE-AFAB-AD9997DA5396}" type="presParOf" srcId="{428176BB-6715-43AA-9133-BA397332888F}" destId="{DBE42A8A-A359-40DA-A79B-6410AD9983E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75BFA36-D042-41C2-951C-CBA84007F0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8CA2BE-6DE8-44DC-A4C1-F3403483DA40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ru-RU" sz="1600" dirty="0" smtClean="0">
              <a:solidFill>
                <a:schemeClr val="bg1"/>
              </a:solidFill>
            </a:rPr>
            <a:t>Снос здания в Шотландии. Управляемый направленный взрыв.</a:t>
          </a:r>
          <a:endParaRPr lang="ru-RU" sz="1600" dirty="0">
            <a:solidFill>
              <a:schemeClr val="bg1"/>
            </a:solidFill>
          </a:endParaRPr>
        </a:p>
      </dgm:t>
    </dgm:pt>
    <dgm:pt modelId="{999AB485-016B-4408-88C8-C60D4FC9A19E}" type="parTrans" cxnId="{D960BCDF-C6C7-4B09-ADBE-86ED94E92420}">
      <dgm:prSet/>
      <dgm:spPr/>
      <dgm:t>
        <a:bodyPr/>
        <a:lstStyle/>
        <a:p>
          <a:endParaRPr lang="ru-RU"/>
        </a:p>
      </dgm:t>
    </dgm:pt>
    <dgm:pt modelId="{9D4E4990-67DB-4ABE-A014-1F4E09B74558}" type="sibTrans" cxnId="{D960BCDF-C6C7-4B09-ADBE-86ED94E92420}">
      <dgm:prSet/>
      <dgm:spPr/>
      <dgm:t>
        <a:bodyPr/>
        <a:lstStyle/>
        <a:p>
          <a:endParaRPr lang="ru-RU"/>
        </a:p>
      </dgm:t>
    </dgm:pt>
    <dgm:pt modelId="{428176BB-6715-43AA-9133-BA397332888F}" type="pres">
      <dgm:prSet presAssocID="{075BFA36-D042-41C2-951C-CBA84007F0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E42A8A-A359-40DA-A79B-6410AD9983E2}" type="pres">
      <dgm:prSet presAssocID="{9A8CA2BE-6DE8-44DC-A4C1-F3403483DA4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A1BB16-42E1-45EC-B0C9-8FAB6A03F97E}" type="presOf" srcId="{075BFA36-D042-41C2-951C-CBA84007F0DC}" destId="{428176BB-6715-43AA-9133-BA397332888F}" srcOrd="0" destOrd="0" presId="urn:microsoft.com/office/officeart/2005/8/layout/vList2"/>
    <dgm:cxn modelId="{058F5142-1D52-490F-95F1-C3A66E5751D6}" type="presOf" srcId="{9A8CA2BE-6DE8-44DC-A4C1-F3403483DA40}" destId="{DBE42A8A-A359-40DA-A79B-6410AD9983E2}" srcOrd="0" destOrd="0" presId="urn:microsoft.com/office/officeart/2005/8/layout/vList2"/>
    <dgm:cxn modelId="{D960BCDF-C6C7-4B09-ADBE-86ED94E92420}" srcId="{075BFA36-D042-41C2-951C-CBA84007F0DC}" destId="{9A8CA2BE-6DE8-44DC-A4C1-F3403483DA40}" srcOrd="0" destOrd="0" parTransId="{999AB485-016B-4408-88C8-C60D4FC9A19E}" sibTransId="{9D4E4990-67DB-4ABE-A014-1F4E09B74558}"/>
    <dgm:cxn modelId="{4DA4BB60-BE54-492B-9A89-4A8A18D2C055}" type="presParOf" srcId="{428176BB-6715-43AA-9133-BA397332888F}" destId="{DBE42A8A-A359-40DA-A79B-6410AD9983E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1C5BE7-0718-475B-8A14-2591F28C16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2B07B7-1C59-4434-B803-56C070E781B2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ru-RU" sz="1600" b="0" dirty="0" smtClean="0">
              <a:solidFill>
                <a:schemeClr val="tx1"/>
              </a:solidFill>
              <a:latin typeface="+mn-lt"/>
            </a:rPr>
            <a:t>Схема расположения шпуровых зарядов:</a:t>
          </a:r>
        </a:p>
        <a:p>
          <a:pPr algn="ctr" rtl="0"/>
          <a:r>
            <a:rPr lang="ru-RU" sz="1600" b="0" dirty="0" smtClean="0">
              <a:solidFill>
                <a:schemeClr val="tx1"/>
              </a:solidFill>
              <a:latin typeface="+mn-lt"/>
            </a:rPr>
            <a:t>1-фундамент; 2-заряд ВВ; 3-электродетанатор; 4-забойка; 5-провода</a:t>
          </a:r>
          <a:endParaRPr lang="ru-RU" sz="1600" b="0" dirty="0">
            <a:solidFill>
              <a:schemeClr val="tx1"/>
            </a:solidFill>
            <a:latin typeface="+mn-lt"/>
          </a:endParaRPr>
        </a:p>
      </dgm:t>
    </dgm:pt>
    <dgm:pt modelId="{D1D83FA5-578D-47B7-9C1E-4A4F49EAD620}" type="parTrans" cxnId="{E375DA65-0F82-42E1-BFB6-972740F2C630}">
      <dgm:prSet/>
      <dgm:spPr/>
      <dgm:t>
        <a:bodyPr/>
        <a:lstStyle/>
        <a:p>
          <a:endParaRPr lang="ru-RU"/>
        </a:p>
      </dgm:t>
    </dgm:pt>
    <dgm:pt modelId="{4C0FEDD6-69DA-4145-B60A-40790695F784}" type="sibTrans" cxnId="{E375DA65-0F82-42E1-BFB6-972740F2C630}">
      <dgm:prSet/>
      <dgm:spPr/>
      <dgm:t>
        <a:bodyPr/>
        <a:lstStyle/>
        <a:p>
          <a:endParaRPr lang="ru-RU"/>
        </a:p>
      </dgm:t>
    </dgm:pt>
    <dgm:pt modelId="{B739ADE8-3356-4985-8C30-F83CDC685D71}" type="pres">
      <dgm:prSet presAssocID="{801C5BE7-0718-475B-8A14-2591F28C16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9181F-837B-4C12-B8B5-5050CF09D0F6}" type="pres">
      <dgm:prSet presAssocID="{222B07B7-1C59-4434-B803-56C070E781B2}" presName="parentText" presStyleLbl="node1" presStyleIdx="0" presStyleCnt="1" custScaleY="225853" custLinFactNeighborX="32787" custLinFactNeighborY="-244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A47565-9CE9-4BB2-BA81-ACC1DE8D0686}" type="presOf" srcId="{222B07B7-1C59-4434-B803-56C070E781B2}" destId="{B1D9181F-837B-4C12-B8B5-5050CF09D0F6}" srcOrd="0" destOrd="0" presId="urn:microsoft.com/office/officeart/2005/8/layout/vList2"/>
    <dgm:cxn modelId="{BA021B5B-F105-485B-A0EA-72DE2E533E58}" type="presOf" srcId="{801C5BE7-0718-475B-8A14-2591F28C1637}" destId="{B739ADE8-3356-4985-8C30-F83CDC685D71}" srcOrd="0" destOrd="0" presId="urn:microsoft.com/office/officeart/2005/8/layout/vList2"/>
    <dgm:cxn modelId="{E375DA65-0F82-42E1-BFB6-972740F2C630}" srcId="{801C5BE7-0718-475B-8A14-2591F28C1637}" destId="{222B07B7-1C59-4434-B803-56C070E781B2}" srcOrd="0" destOrd="0" parTransId="{D1D83FA5-578D-47B7-9C1E-4A4F49EAD620}" sibTransId="{4C0FEDD6-69DA-4145-B60A-40790695F784}"/>
    <dgm:cxn modelId="{3354C904-C0EB-4095-A436-6CB44DFE91C6}" type="presParOf" srcId="{B739ADE8-3356-4985-8C30-F83CDC685D71}" destId="{B1D9181F-837B-4C12-B8B5-5050CF09D0F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01C5BE7-0718-475B-8A14-2591F28C16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2B07B7-1C59-4434-B803-56C070E781B2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ru-RU" sz="1600" b="0" dirty="0" smtClean="0">
              <a:solidFill>
                <a:schemeClr val="tx1"/>
              </a:solidFill>
              <a:latin typeface="+mn-lt"/>
            </a:rPr>
            <a:t>Схема укрытия бетонного тоннеля металлической сеткой для предотвращения  разлета осколков: </a:t>
          </a:r>
          <a:r>
            <a:rPr lang="ru-RU" sz="1600" b="0" i="0" dirty="0" smtClean="0">
              <a:solidFill>
                <a:schemeClr val="tx1"/>
              </a:solidFill>
            </a:rPr>
            <a:t>1-подкосы; 2-сетка;                          3-поддерживающие стойки; 4-бетонный тоннель; 5-шпуровые заряды</a:t>
          </a:r>
          <a:endParaRPr lang="ru-RU" sz="1600" b="0" i="0" dirty="0">
            <a:solidFill>
              <a:schemeClr val="tx1"/>
            </a:solidFill>
            <a:latin typeface="+mn-lt"/>
          </a:endParaRPr>
        </a:p>
      </dgm:t>
    </dgm:pt>
    <dgm:pt modelId="{D1D83FA5-578D-47B7-9C1E-4A4F49EAD620}" type="parTrans" cxnId="{E375DA65-0F82-42E1-BFB6-972740F2C630}">
      <dgm:prSet/>
      <dgm:spPr/>
      <dgm:t>
        <a:bodyPr/>
        <a:lstStyle/>
        <a:p>
          <a:endParaRPr lang="ru-RU"/>
        </a:p>
      </dgm:t>
    </dgm:pt>
    <dgm:pt modelId="{4C0FEDD6-69DA-4145-B60A-40790695F784}" type="sibTrans" cxnId="{E375DA65-0F82-42E1-BFB6-972740F2C630}">
      <dgm:prSet/>
      <dgm:spPr/>
      <dgm:t>
        <a:bodyPr/>
        <a:lstStyle/>
        <a:p>
          <a:endParaRPr lang="ru-RU"/>
        </a:p>
      </dgm:t>
    </dgm:pt>
    <dgm:pt modelId="{B739ADE8-3356-4985-8C30-F83CDC685D71}" type="pres">
      <dgm:prSet presAssocID="{801C5BE7-0718-475B-8A14-2591F28C16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9181F-837B-4C12-B8B5-5050CF09D0F6}" type="pres">
      <dgm:prSet presAssocID="{222B07B7-1C59-4434-B803-56C070E781B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9FE943-AD77-4379-B460-EAA73FA6B141}" type="presOf" srcId="{222B07B7-1C59-4434-B803-56C070E781B2}" destId="{B1D9181F-837B-4C12-B8B5-5050CF09D0F6}" srcOrd="0" destOrd="0" presId="urn:microsoft.com/office/officeart/2005/8/layout/vList2"/>
    <dgm:cxn modelId="{C22FC6C6-9929-4167-96CC-50C084FD9B68}" type="presOf" srcId="{801C5BE7-0718-475B-8A14-2591F28C1637}" destId="{B739ADE8-3356-4985-8C30-F83CDC685D71}" srcOrd="0" destOrd="0" presId="urn:microsoft.com/office/officeart/2005/8/layout/vList2"/>
    <dgm:cxn modelId="{E375DA65-0F82-42E1-BFB6-972740F2C630}" srcId="{801C5BE7-0718-475B-8A14-2591F28C1637}" destId="{222B07B7-1C59-4434-B803-56C070E781B2}" srcOrd="0" destOrd="0" parTransId="{D1D83FA5-578D-47B7-9C1E-4A4F49EAD620}" sibTransId="{4C0FEDD6-69DA-4145-B60A-40790695F784}"/>
    <dgm:cxn modelId="{86EB639E-FE2A-4514-B6BC-B8639D724718}" type="presParOf" srcId="{B739ADE8-3356-4985-8C30-F83CDC685D71}" destId="{B1D9181F-837B-4C12-B8B5-5050CF09D0F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49EC5-FD9C-4003-8543-80C48B57DDA1}">
      <dsp:nvSpPr>
        <dsp:cNvPr id="0" name=""/>
        <dsp:cNvSpPr/>
      </dsp:nvSpPr>
      <dsp:spPr>
        <a:xfrm>
          <a:off x="0" y="9699"/>
          <a:ext cx="4071966" cy="694980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</a:rPr>
            <a:t>Схема расположения шпуров в стене при обрушении на основание</a:t>
          </a:r>
          <a:endParaRPr lang="ru-RU" sz="1800" b="0" kern="1200" dirty="0">
            <a:solidFill>
              <a:schemeClr val="tx1"/>
            </a:solidFill>
          </a:endParaRPr>
        </a:p>
      </dsp:txBody>
      <dsp:txXfrm>
        <a:off x="33926" y="43625"/>
        <a:ext cx="4004114" cy="6271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CF65E-4755-4D24-BF36-4D578A124D61}">
      <dsp:nvSpPr>
        <dsp:cNvPr id="0" name=""/>
        <dsp:cNvSpPr/>
      </dsp:nvSpPr>
      <dsp:spPr>
        <a:xfrm>
          <a:off x="0" y="1"/>
          <a:ext cx="3857652" cy="711360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Схема расположения шпуров в углу здания 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4726" y="34727"/>
        <a:ext cx="3788200" cy="6419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9181F-837B-4C12-B8B5-5050CF09D0F6}">
      <dsp:nvSpPr>
        <dsp:cNvPr id="0" name=""/>
        <dsp:cNvSpPr/>
      </dsp:nvSpPr>
      <dsp:spPr>
        <a:xfrm>
          <a:off x="0" y="201"/>
          <a:ext cx="4357718" cy="584371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Схема расположения шпуров в стене при направленном обрушении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sp:txBody>
      <dsp:txXfrm>
        <a:off x="28527" y="28728"/>
        <a:ext cx="4300664" cy="527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9181F-837B-4C12-B8B5-5050CF09D0F6}">
      <dsp:nvSpPr>
        <dsp:cNvPr id="0" name=""/>
        <dsp:cNvSpPr/>
      </dsp:nvSpPr>
      <dsp:spPr>
        <a:xfrm>
          <a:off x="0" y="227"/>
          <a:ext cx="4357718" cy="571049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Схема расположения шпуров при направленном обрушении стен трубы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sp:txBody>
      <dsp:txXfrm>
        <a:off x="27876" y="28103"/>
        <a:ext cx="4301966" cy="5152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42A8A-A359-40DA-A79B-6410AD9983E2}">
      <dsp:nvSpPr>
        <dsp:cNvPr id="0" name=""/>
        <dsp:cNvSpPr/>
      </dsp:nvSpPr>
      <dsp:spPr>
        <a:xfrm>
          <a:off x="0" y="1509"/>
          <a:ext cx="7572428" cy="71136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Демонтаж дымовых труб направленным взрывом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4726" y="36235"/>
        <a:ext cx="7502976" cy="6419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42A8A-A359-40DA-A79B-6410AD9983E2}">
      <dsp:nvSpPr>
        <dsp:cNvPr id="0" name=""/>
        <dsp:cNvSpPr/>
      </dsp:nvSpPr>
      <dsp:spPr>
        <a:xfrm>
          <a:off x="0" y="1509"/>
          <a:ext cx="7572428" cy="71136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Снос здания в Шотландии. Управляемый направленный взрыв.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4726" y="36235"/>
        <a:ext cx="7502976" cy="6419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9181F-837B-4C12-B8B5-5050CF09D0F6}">
      <dsp:nvSpPr>
        <dsp:cNvPr id="0" name=""/>
        <dsp:cNvSpPr/>
      </dsp:nvSpPr>
      <dsp:spPr>
        <a:xfrm>
          <a:off x="0" y="0"/>
          <a:ext cx="4929222" cy="712772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Схема расположения шпуровых зарядов: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1-фундамент; 2-заряд ВВ; 3-электродетанатор; 4-забойка; 5-провода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sp:txBody>
      <dsp:txXfrm>
        <a:off x="34795" y="34795"/>
        <a:ext cx="4859632" cy="6431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9181F-837B-4C12-B8B5-5050CF09D0F6}">
      <dsp:nvSpPr>
        <dsp:cNvPr id="0" name=""/>
        <dsp:cNvSpPr/>
      </dsp:nvSpPr>
      <dsp:spPr>
        <a:xfrm>
          <a:off x="0" y="23"/>
          <a:ext cx="6715172" cy="941918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Схема укрытия бетонного тоннеля металлической сеткой для предотвращения  разлета осколков: </a:t>
          </a:r>
          <a:r>
            <a:rPr lang="ru-RU" sz="1600" b="0" i="0" kern="1200" dirty="0" smtClean="0">
              <a:solidFill>
                <a:schemeClr val="tx1"/>
              </a:solidFill>
            </a:rPr>
            <a:t>1-подкосы; 2-сетка;                          3-поддерживающие стойки; 4-бетонный тоннель; 5-шпуровые заряды</a:t>
          </a:r>
          <a:endParaRPr lang="ru-RU" sz="1600" b="0" i="0" kern="1200" dirty="0">
            <a:solidFill>
              <a:schemeClr val="tx1"/>
            </a:solidFill>
            <a:latin typeface="+mn-lt"/>
          </a:endParaRPr>
        </a:p>
      </dsp:txBody>
      <dsp:txXfrm>
        <a:off x="45981" y="46004"/>
        <a:ext cx="6623210" cy="849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E1A97-703C-49BA-AA68-F42C0A131794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AA92E-17A5-4FFC-BC86-0A9151691E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AA92E-17A5-4FFC-BC86-0A9151691EA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0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1.gif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286124"/>
            <a:ext cx="7000924" cy="192882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Разрушение конструкций и массивов взрывом и установками электрогидравлического эффекта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Поэлементная и блочная разборка конструкций</a:t>
            </a:r>
          </a:p>
          <a:p>
            <a:pPr algn="just"/>
            <a:endParaRPr lang="ru-RU" sz="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498080" cy="500066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Обрушение зданий и сооружений взрывом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857232"/>
            <a:ext cx="8643998" cy="5786478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/>
              <a:t>В условиях реконструкции взрывные работы могут выполняться для дробления фундаментов и других конструкций из бетона, железобетона (иногда металла); обрушения зданий и сооружений на их основание; обрушения сооружений в заданном направлении; образования камуфлетных полостей с целью уширения буронабивных свай и грунтовых анкеров.      </a:t>
            </a:r>
          </a:p>
          <a:p>
            <a:pPr algn="just"/>
            <a:r>
              <a:rPr lang="ru-RU" sz="1600" b="1" dirty="0" smtClean="0"/>
              <a:t>Обрушение зданий</a:t>
            </a:r>
            <a:r>
              <a:rPr lang="ru-RU" sz="1600" dirty="0" smtClean="0"/>
              <a:t> с помощью взрыва является самым быстрым способом ликвидировать ненужную постройку. Однако, например, в черте города это является очень рискованным мероприятием. Обрушение зданий с помощью взрыва используются чаще всего в зарубежных странах во время сноса высотных сооружений и конструкций. Основная задача специалистов во время сноса таким способом – «заставить» обломки сооружения сложиться максимально близко к основанию без повреждения окружающей территории.</a:t>
            </a:r>
          </a:p>
          <a:p>
            <a:pPr algn="just"/>
            <a:r>
              <a:rPr lang="ru-RU" sz="1600" dirty="0" smtClean="0"/>
              <a:t> При проведении взрывных работ в условиях реконструкции следует предусматривать мероприятия по защите от сейсмических воздействий, действия воздушной ударной волны, разлета кусков взорванного материала и воздействия газов.  </a:t>
            </a:r>
          </a:p>
          <a:p>
            <a:pPr algn="just"/>
            <a:r>
              <a:rPr lang="ru-RU" sz="1600" dirty="0" smtClean="0"/>
              <a:t>Данный метод обрушения зданий практикуется крайне редко, так как требует от специалистов огромного профессионализма и высокоточных расчётов. В случае несоблюдения этих требований применение данной технологии может стать опасным не только для внешней среды, но и для населения. Однако несмотря на это </a:t>
            </a:r>
            <a:r>
              <a:rPr lang="ru-RU" sz="1600" b="1" dirty="0" smtClean="0"/>
              <a:t>обрушение зданий взрывом</a:t>
            </a:r>
            <a:r>
              <a:rPr lang="ru-RU" sz="1600" dirty="0" smtClean="0"/>
              <a:t> является весьма эффективным и сравнительно быстрым способом демонтажа.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1214422"/>
            <a:ext cx="8501122" cy="100013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+mn-lt"/>
                <a:cs typeface="Calibri" pitchFamily="34" charset="0"/>
              </a:rPr>
              <a:t>Обрушение зданий и сооружений взрывом производится </a:t>
            </a:r>
            <a:r>
              <a:rPr lang="ru-RU" sz="2000" i="1" dirty="0" smtClean="0">
                <a:solidFill>
                  <a:srgbClr val="FF0000"/>
                </a:solidFill>
                <a:latin typeface="+mn-lt"/>
                <a:cs typeface="Calibri" pitchFamily="34" charset="0"/>
              </a:rPr>
              <a:t>на их основание</a:t>
            </a:r>
            <a:r>
              <a:rPr lang="ru-RU" sz="2000" dirty="0" smtClean="0">
                <a:solidFill>
                  <a:srgbClr val="FF0000"/>
                </a:solidFill>
                <a:latin typeface="+mn-lt"/>
                <a:cs typeface="Calibri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Calibri" pitchFamily="34" charset="0"/>
              </a:rPr>
              <a:t>или   </a:t>
            </a:r>
            <a:r>
              <a:rPr lang="ru-RU" sz="2000" i="1" dirty="0" smtClean="0">
                <a:solidFill>
                  <a:srgbClr val="FF0000"/>
                </a:solidFill>
                <a:latin typeface="+mn-lt"/>
                <a:cs typeface="Calibri" pitchFamily="34" charset="0"/>
              </a:rPr>
              <a:t>в заданном направлении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Calibri" pitchFamily="34" charset="0"/>
              </a:rPr>
              <a:t>(</a:t>
            </a:r>
            <a:r>
              <a:rPr lang="ru-RU" sz="2000" i="1" dirty="0" smtClean="0">
                <a:solidFill>
                  <a:schemeClr val="tx1"/>
                </a:solidFill>
                <a:latin typeface="+mn-lt"/>
                <a:cs typeface="Calibri" pitchFamily="34" charset="0"/>
              </a:rPr>
              <a:t>направленное разрушение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Calibri" pitchFamily="34" charset="0"/>
              </a:rPr>
              <a:t>). В заданном направлении обрушаются, как правило, высотные здания и сооружения (дымовые трубы, башни и т. п.). Перед взрывом все внутренние перегородки и печи, перекрытия, стропила, крыша, дверные и оконные коробки обычно разбирают и удаляют.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357158" y="1785926"/>
            <a:ext cx="2786082" cy="485776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    Обрушение зданий и сооружений </a:t>
            </a:r>
            <a:r>
              <a:rPr lang="ru-RU" b="1" dirty="0" smtClean="0"/>
              <a:t>на свое основание </a:t>
            </a:r>
            <a:r>
              <a:rPr lang="ru-RU" dirty="0" smtClean="0"/>
              <a:t>заключается в образовании взрывом сквозного подбоя по периметру здания или сооружения. В результате взрыва объект, падая на свое основание, разрушается. Высота развала обычно не превышает 1/3 высоты здания, а ширина развала в стороны за периметр здания—1/2 высоты стен. 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1285534154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857364"/>
            <a:ext cx="5500726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571480"/>
            <a:ext cx="8572560" cy="11430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Обрушение зданий и сооружений осуществляется </a:t>
            </a: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взрыванием зарядов в шпурах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или </a:t>
            </a: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рукавах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. При обрушении зданий на основание шпуры размещают с внутренней стороны здания. Диаметр шпуров 40—60 мм, а их глубина — 2/3 толщины стены. Шпуры обычно размещают в два ряда в шахматном порядке. Расстояние между шпурами в ряду 0,8—1,4 и между рядами — 0,75—1,0 глубины шпура . Заряды в углах стен закладывают в шпуры, пробуренные один над другим и направленные по биссектрисе угла.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571472" y="5643578"/>
          <a:ext cx="407196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357158" y="1857364"/>
            <a:ext cx="471490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4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5072066" y="2000240"/>
            <a:ext cx="3857652" cy="36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5" name="Схема 14"/>
          <p:cNvGraphicFramePr/>
          <p:nvPr/>
        </p:nvGraphicFramePr>
        <p:xfrm>
          <a:off x="5143504" y="5643578"/>
          <a:ext cx="3857652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5720" y="1928802"/>
            <a:ext cx="8643998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  <a:latin typeface="+mn-lt"/>
              </a:rPr>
              <a:t>       </a:t>
            </a:r>
            <a:r>
              <a:rPr lang="ru-RU" sz="1800" b="1" i="1" dirty="0" smtClean="0">
                <a:solidFill>
                  <a:schemeClr val="tx1"/>
                </a:solidFill>
                <a:latin typeface="+mn-lt"/>
              </a:rPr>
              <a:t>При заданном направлении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 падения горизонтальные шпуры располагают в форме клина, верхний ряд под углом 10°, а нижний под углом 20° к его вершине. Узкая сторона клина определяет направление падения. Глубина шпуров принимается 3/4 толщины стены, расстояние между шпурами около 30 см.</a:t>
            </a:r>
            <a:br>
              <a:rPr lang="ru-RU" sz="1800" dirty="0" smtClean="0">
                <a:solidFill>
                  <a:schemeClr val="tx1"/>
                </a:solidFill>
                <a:latin typeface="+mn-lt"/>
              </a:rPr>
            </a:br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Направленное обрушение здания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 или сооружения производится для сохранения находящихся вблизи других зданий и цехов. Этим направлением (осью валки) обычно является биссектриса допускаемого сектора валки. Направленному разрушению поддаются здания и сооружения, высота которых в 4 раза и более превышает размер горизонтального сечения (на уровне вруба), измеряемый в направлении оси валки.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571744"/>
            <a:ext cx="564360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Схема 12"/>
          <p:cNvGraphicFramePr/>
          <p:nvPr/>
        </p:nvGraphicFramePr>
        <p:xfrm>
          <a:off x="2357422" y="5929330"/>
          <a:ext cx="4357718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72560" cy="857256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+mn-lt"/>
              </a:rPr>
              <a:t> Для обрушения башни или трубы в определенном направлении производят сплошной подбой со стороны направления валки на 2/3—3/4 периметра и </a:t>
            </a:r>
            <a:r>
              <a:rPr lang="ru-RU" sz="1800" dirty="0" err="1" smtClean="0">
                <a:solidFill>
                  <a:schemeClr val="tx1"/>
                </a:solidFill>
                <a:latin typeface="+mn-lt"/>
              </a:rPr>
              <a:t>подкол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 по остальной части периметра стены выше уровня подбоя на 0,7—1,5 м. Вруб создается двумя и более рядами зарядов. </a:t>
            </a:r>
            <a:br>
              <a:rPr lang="ru-RU" sz="1800" dirty="0" smtClean="0">
                <a:solidFill>
                  <a:schemeClr val="tx1"/>
                </a:solidFill>
                <a:latin typeface="+mn-lt"/>
              </a:rPr>
            </a:br>
            <a:endParaRPr lang="ru-RU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357158" y="1428736"/>
            <a:ext cx="3500462" cy="5143536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/>
              <a:t>Нижние 2—3 ряда принимают одинаковой длины, остальные — короче в соответствии с принятым углом вруба. Место подбоя трубы (башни) выбирается на уровне, где отсутствуют проемы (газоходы, двери). Если невозможно выбрать такое место, то проемы тщательно заделывают для создания равнопрочного ствола.</a:t>
            </a:r>
            <a:br>
              <a:rPr lang="ru-RU" sz="1600" dirty="0" smtClean="0"/>
            </a:br>
            <a:r>
              <a:rPr lang="ru-RU" sz="1600" dirty="0" smtClean="0"/>
              <a:t>При повышенных требованиях к соблюдению заданного направления валки (сектор валки менее 50°, ствол ослаблен и т. п.) вместо крайних шпуров вруба в стене пробиваются специальные проемы. Высота этих проемов обычно 1—1,2 м, а ширина 0,6—0,8 м.</a:t>
            </a:r>
            <a:endParaRPr lang="ru-RU" sz="1600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4214810" y="5929330"/>
          <a:ext cx="4357718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0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286248" y="1071546"/>
            <a:ext cx="435771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demolition-chimneys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16"/>
          </a:xfrm>
        </p:spPr>
      </p:pic>
      <p:graphicFrame>
        <p:nvGraphicFramePr>
          <p:cNvPr id="17" name="Схема 16"/>
          <p:cNvGraphicFramePr/>
          <p:nvPr/>
        </p:nvGraphicFramePr>
        <p:xfrm>
          <a:off x="857224" y="5786454"/>
          <a:ext cx="757242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000628" y="642918"/>
            <a:ext cx="3749040" cy="457200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Схема 16"/>
          <p:cNvGraphicFramePr/>
          <p:nvPr/>
        </p:nvGraphicFramePr>
        <p:xfrm>
          <a:off x="857224" y="5786454"/>
          <a:ext cx="757242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000628" y="642918"/>
            <a:ext cx="3749040" cy="457200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" name="Содержимое 5" descr="Demolution_03.jpg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142844" y="357166"/>
            <a:ext cx="8829676" cy="52864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1428736"/>
            <a:ext cx="8643998" cy="1285884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       </a:t>
            </a:r>
            <a:r>
              <a:rPr lang="ru-RU" sz="1600" b="1" i="1" dirty="0" smtClean="0">
                <a:solidFill>
                  <a:schemeClr val="tx1"/>
                </a:solidFill>
                <a:latin typeface="+mn-lt"/>
              </a:rPr>
              <a:t>Разрушение фундаментов взрывом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производится как на открытых строительных и заводских площадках, так и внутри реконструируемых помещений. Взрывание фундаментов внутри зданий выполняется только «на рыхление».</a:t>
            </a:r>
            <a:br>
              <a:rPr lang="ru-RU" sz="1600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Заряды для разрушения фундаментов размещаются в шпурах или рукавах. При разрушении фундамента шпуровым методом сразу на всю высоту глубина шпуров принимается равной 0,9 высоты фундамента, а при разрушении фундамента отдельными слоями — равной толщине каждого слоя, за исключением последнего слоя фундамента. В нем для предохранения от повреждения основания фундаментов шпуры должны иметь глубину, равную 0,9 толщины снимаемого слоя.</a:t>
            </a:r>
            <a:br>
              <a:rPr lang="ru-RU" sz="1600" dirty="0" smtClean="0">
                <a:solidFill>
                  <a:schemeClr val="tx1"/>
                </a:solidFill>
                <a:latin typeface="+mn-lt"/>
              </a:rPr>
            </a:b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85720" y="2500306"/>
            <a:ext cx="2928958" cy="3471874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/>
              <a:t>При разрушении фундамента горизонтальными </a:t>
            </a:r>
            <a:r>
              <a:rPr lang="ru-RU" sz="1600" i="1" dirty="0" smtClean="0"/>
              <a:t>шпурами</a:t>
            </a:r>
            <a:r>
              <a:rPr lang="ru-RU" sz="1600" dirty="0" smtClean="0"/>
              <a:t> между ними и основанием фундамента оставляется предохранительный слой толщиной 0,2—0,4 м. Диаметр шпуров при разрушении фундаментов составляет 35—60 мм, расчетная линия сопротивления — 0,5—0,7 глубины шпура.</a:t>
            </a:r>
          </a:p>
          <a:p>
            <a:pPr algn="just"/>
            <a:r>
              <a:rPr lang="ru-RU" sz="1600" dirty="0" smtClean="0"/>
              <a:t>Перед взрывом фундамент окапывают на глубину пробуренных шпуров.</a:t>
            </a:r>
            <a:endParaRPr lang="ru-RU" sz="1600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3786182" y="5643578"/>
          <a:ext cx="4929222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Без имени-1копировани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2714620"/>
            <a:ext cx="5429256" cy="27860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 flipH="1">
            <a:off x="8686800" y="1500174"/>
            <a:ext cx="457200" cy="459582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1357298"/>
            <a:ext cx="8715436" cy="1143000"/>
          </a:xfrm>
        </p:spPr>
        <p:txBody>
          <a:bodyPr>
            <a:noAutofit/>
          </a:bodyPr>
          <a:lstStyle/>
          <a:p>
            <a:pPr algn="just"/>
            <a:r>
              <a:rPr lang="ru-RU" sz="1600" i="1" dirty="0" smtClean="0">
                <a:solidFill>
                  <a:schemeClr val="tx1"/>
                </a:solidFill>
                <a:latin typeface="+mn-lt"/>
              </a:rPr>
              <a:t>При взрывании фундаментов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и других горизонтально расположенных конструкций внутри помещений и вблизи зданий, сооружений и оборудования </a:t>
            </a:r>
            <a:r>
              <a:rPr lang="ru-RU" sz="1600" i="1" dirty="0" smtClean="0">
                <a:solidFill>
                  <a:schemeClr val="tx1"/>
                </a:solidFill>
                <a:latin typeface="+mn-lt"/>
              </a:rPr>
              <a:t>от разлета осколков и действия воздушной ударной волны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применяются для предохранения </a:t>
            </a:r>
            <a:r>
              <a:rPr lang="ru-RU" sz="1600" b="1" i="1" dirty="0" smtClean="0">
                <a:solidFill>
                  <a:schemeClr val="tx1"/>
                </a:solidFill>
                <a:latin typeface="+mn-lt"/>
              </a:rPr>
              <a:t>защитные устройства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  <a:latin typeface="+mn-lt"/>
              </a:rPr>
              <a:t>укрытия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).</a:t>
            </a:r>
            <a:br>
              <a:rPr lang="ru-RU" sz="1600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Наиболее часто укрытие состоит из следующих частей: каркаса, приспособленного для передвижения волоком, обшивки из листовой стали толщиной 20 мм, образующей площадку для размещения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пригруза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и имеющей петли для прикрепления стропов. В качестве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пригруза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используют бетонные блоки или мешки с песком.</a:t>
            </a:r>
            <a:br>
              <a:rPr lang="ru-RU" sz="1600" dirty="0" smtClean="0">
                <a:solidFill>
                  <a:schemeClr val="tx1"/>
                </a:solidFill>
                <a:latin typeface="+mn-lt"/>
              </a:rPr>
            </a:b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1142976" y="5572140"/>
          <a:ext cx="6715172" cy="941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Содержимое 5" descr="http://injzashita.com/images/stories/kniga01/clip_image004_0007.gif"/>
          <p:cNvPicPr>
            <a:picLocks noGrp="1"/>
          </p:cNvPicPr>
          <p:nvPr>
            <p:ph sz="quarter" idx="1"/>
          </p:nvPr>
        </p:nvPicPr>
        <p:blipFill>
          <a:blip r:embed="rId7"/>
          <a:srcRect l="44365" b="20446"/>
          <a:stretch>
            <a:fillRect/>
          </a:stretch>
        </p:blipFill>
        <p:spPr bwMode="auto">
          <a:xfrm>
            <a:off x="1214414" y="2214554"/>
            <a:ext cx="657229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92075" y="57150"/>
            <a:ext cx="8967788" cy="6732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/>
              <a:t>Разрушение монолитных бетонных и кирпичных конструкций </a:t>
            </a:r>
            <a:r>
              <a:rPr lang="ru-RU" sz="1600" i="1" dirty="0">
                <a:solidFill>
                  <a:srgbClr val="FF0000"/>
                </a:solidFill>
              </a:rPr>
              <a:t>электрогидравлическим способом</a:t>
            </a:r>
            <a:r>
              <a:rPr lang="ru-RU" sz="1600" dirty="0"/>
              <a:t>, производится с помощью специально оборудованной (в вагончике или автомобиле) установки, которая содержит повышающий трансформатор, состоящий из двух однофазных трансформаторов типа СМ-1,2 мощностью 1,2 </a:t>
            </a:r>
            <a:r>
              <a:rPr lang="ru-RU" sz="1600" dirty="0" err="1"/>
              <a:t>кВ</a:t>
            </a:r>
            <a:r>
              <a:rPr lang="ru-RU" sz="1000" dirty="0" err="1"/>
              <a:t>х</a:t>
            </a:r>
            <a:r>
              <a:rPr lang="ru-RU" sz="1600" dirty="0" err="1"/>
              <a:t>А</a:t>
            </a:r>
            <a:r>
              <a:rPr lang="ru-RU" sz="1600" dirty="0"/>
              <a:t> каждый, преобразователь и пульт управления, на панели которого смонтированы контрольно-измерительные </a:t>
            </a:r>
            <a:r>
              <a:rPr lang="ru-RU" sz="1600" dirty="0" smtClean="0"/>
              <a:t>приборы.</a:t>
            </a:r>
            <a:endParaRPr lang="ru-RU" sz="1600" dirty="0"/>
          </a:p>
          <a:p>
            <a:pPr algn="just"/>
            <a:r>
              <a:rPr lang="ru-RU" sz="1600" dirty="0"/>
              <a:t>Установка для электрогидравлического способа разрушения конструкций (ЭГУРН) работает следующим образом. Ток промышленной частоты напряжением 380/220 В от специального генератора или непосредственно от сети подается на первичную обмотку повышающего трансформатора. Напряжение повышается до 10 000... 15 000 В. Постоянный ток подается в накопитель энергии, которым является батарея конденсаторов большой емкости. Процесс, зарядки длится 2—3 мин.</a:t>
            </a:r>
          </a:p>
          <a:p>
            <a:pPr algn="just"/>
            <a:r>
              <a:rPr lang="ru-RU" sz="1600" dirty="0"/>
              <a:t>В шпур, устроенный в разрушаемом массиве и наполненный водой, помещается электровзрыватель. </a:t>
            </a:r>
          </a:p>
          <a:p>
            <a:pPr algn="just"/>
            <a:r>
              <a:rPr lang="ru-RU" sz="1600" dirty="0"/>
              <a:t>Затем с установки на взрыватель подают ток напряжением 12—15 кВ, силой 0,3—0,4 А. В зоне электрического разряда мгновенно возникает высокое давление, которое через практически несжимаемую воду передается на конструкцию и разрушает ее.</a:t>
            </a:r>
          </a:p>
          <a:p>
            <a:pPr algn="just"/>
            <a:r>
              <a:rPr lang="ru-RU" sz="1600" dirty="0"/>
              <a:t>При разрушении монолитных бетонных фундаментов высотой до 1 м устраиваются вертикальные шпуры диаметром 40—50 мм и глубиной 0,5—0,8 м. Их располагают в шахматном порядке с расстоянием между рядами 0,3— 0,5 м в зависимости от прочности разрушаемого массива. Для фундаментов объемом до 1 м 3 устраивают один вертикальный шпур. При разрушении массивных фундаментов разрушение ведется послойно с бурением вертикальных шпуров глубиной до 1 м. При разрушении </a:t>
            </a:r>
            <a:r>
              <a:rPr lang="ru-RU" sz="1600" dirty="0" err="1"/>
              <a:t>стенчатых</a:t>
            </a:r>
            <a:r>
              <a:rPr lang="ru-RU" sz="1600" dirty="0"/>
              <a:t> фундаментов и стен значительной высоты применяется метод «подрезки». В этом случае бурятся слабонаклонные шпуры параллельно основанию</a:t>
            </a:r>
            <a:r>
              <a:rPr lang="ru-RU" dirty="0"/>
              <a:t>.</a:t>
            </a:r>
          </a:p>
          <a:p>
            <a:pPr algn="just"/>
            <a:r>
              <a:rPr lang="ru-RU" sz="1600" dirty="0"/>
              <a:t>Для опрокидывания стены   возможно бурение шпуров только в основании фундамента перфораторами.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Без имени-3копирова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88" y="74613"/>
            <a:ext cx="5778500" cy="671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929322" y="3357562"/>
            <a:ext cx="3055968" cy="3323987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b="1" dirty="0" smtClean="0"/>
              <a:t>Схема </a:t>
            </a:r>
            <a:r>
              <a:rPr lang="ru-RU" sz="1500" b="1" dirty="0"/>
              <a:t>разрушения ж/б фундаментов при помощи ЭГУРН:</a:t>
            </a:r>
          </a:p>
          <a:p>
            <a:r>
              <a:rPr lang="ru-RU" sz="1500" dirty="0"/>
              <a:t>1-компрессор; </a:t>
            </a:r>
          </a:p>
          <a:p>
            <a:r>
              <a:rPr lang="ru-RU" sz="1500" dirty="0"/>
              <a:t>2-газорезальная установка; </a:t>
            </a:r>
            <a:r>
              <a:rPr lang="ru-RU" sz="1500" dirty="0" smtClean="0"/>
              <a:t>        3-гидрант </a:t>
            </a:r>
            <a:r>
              <a:rPr lang="ru-RU" sz="1500" dirty="0"/>
              <a:t>временного водопровода; </a:t>
            </a:r>
          </a:p>
          <a:p>
            <a:r>
              <a:rPr lang="ru-RU" sz="1500" dirty="0"/>
              <a:t>4-разрушаемый фундамент; </a:t>
            </a:r>
            <a:r>
              <a:rPr lang="ru-RU" sz="1500" dirty="0" smtClean="0"/>
              <a:t>      5-действующее </a:t>
            </a:r>
            <a:r>
              <a:rPr lang="ru-RU" sz="1500" dirty="0"/>
              <a:t>оборудование; </a:t>
            </a:r>
          </a:p>
          <a:p>
            <a:r>
              <a:rPr lang="ru-RU" sz="1500" dirty="0"/>
              <a:t>6-защитное ограждение; </a:t>
            </a:r>
          </a:p>
          <a:p>
            <a:r>
              <a:rPr lang="ru-RU" sz="1500" dirty="0"/>
              <a:t>7-автокран; </a:t>
            </a:r>
          </a:p>
          <a:p>
            <a:r>
              <a:rPr lang="ru-RU" sz="1500" dirty="0"/>
              <a:t>8-самосвал; </a:t>
            </a:r>
          </a:p>
          <a:p>
            <a:r>
              <a:rPr lang="ru-RU" sz="1500" dirty="0"/>
              <a:t>9-установка ЭГУРН (радиус действия до 30 м)</a:t>
            </a: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5857884" y="0"/>
            <a:ext cx="328611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Применение установок электрогидравлического эффекта (ЭГУРН) для разрушения каменных и бетонных массивов, бутобетонной и каменной кладки позволяет в десятки раз увеличить производительность труда, высвободить значительное количество рабочих, занятых на разборке фундаментов, каменных стен и других монолитных конструкций, а также исключить применение физического труда на указанных работах.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259</TotalTime>
  <Words>885</Words>
  <Application>Microsoft Office PowerPoint</Application>
  <PresentationFormat>Экран (4:3)</PresentationFormat>
  <Paragraphs>42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6" baseType="lpstr">
      <vt:lpstr>Arial</vt:lpstr>
      <vt:lpstr>Book Antiqua</vt:lpstr>
      <vt:lpstr>Calibri</vt:lpstr>
      <vt:lpstr>Cambria</vt:lpstr>
      <vt:lpstr>Franklin Gothic Book</vt:lpstr>
      <vt:lpstr>Lucida Sans</vt:lpstr>
      <vt:lpstr>Perpetua</vt:lpstr>
      <vt:lpstr>Times New Roman</vt:lpstr>
      <vt:lpstr>Wingdings</vt:lpstr>
      <vt:lpstr>Wingdings 2</vt:lpstr>
      <vt:lpstr>Wingdings 3</vt:lpstr>
      <vt:lpstr>Техническая</vt:lpstr>
      <vt:lpstr>Справедливость</vt:lpstr>
      <vt:lpstr>Апекс</vt:lpstr>
      <vt:lpstr>Разрушение конструкций и массивов взрывом и установками электрогидравлического эффекта</vt:lpstr>
      <vt:lpstr>Обрушение зданий и сооружений взрывом</vt:lpstr>
      <vt:lpstr>          Обрушение зданий и сооружений взрывом производится на их основание или   в заданном направлении (направленное разрушение). В заданном направлении обрушаются, как правило, высотные здания и сооружения (дымовые трубы, башни и т. п.). Перед взрывом все внутренние перегородки и печи, перекрытия, стропила, крыша, дверные и оконные коробки обычно разбирают и удаляют. </vt:lpstr>
      <vt:lpstr>Обрушение зданий и сооружений осуществляется взрыванием зарядов в шпурах или рукавах. При обрушении зданий на основание шпуры размещают с внутренней стороны здания. Диаметр шпуров 40—60 мм, а их глубина — 2/3 толщины стены. Шпуры обычно размещают в два ряда в шахматном порядке. Расстояние между шпурами в ряду 0,8—1,4 и между рядами — 0,75—1,0 глубины шпура . Заряды в углах стен закладывают в шпуры, пробуренные один над другим и направленные по биссектрисе угла.</vt:lpstr>
      <vt:lpstr>       При заданном направлении падения горизонтальные шпуры располагают в форме клина, верхний ряд под углом 10°, а нижний под углом 20° к его вершине. Узкая сторона клина определяет направление падения. Глубина шпуров принимается 3/4 толщины стены, расстояние между шпурами около 30 см. Направленное обрушение здания или сооружения производится для сохранения находящихся вблизи других зданий и цехов. Этим направлением (осью валки) обычно является биссектриса допускаемого сектора валки. Направленному разрушению поддаются здания и сооружения, высота которых в 4 раза и более превышает размер горизонтального сечения (на уровне вруба), измеряемый в направлении оси валки. </vt:lpstr>
      <vt:lpstr> Для обрушения башни или трубы в определенном направлении производят сплошной подбой со стороны направления валки на 2/3—3/4 периметра и подкол по остальной части периметра стены выше уровня подбоя на 0,7—1,5 м. Вруб создается двумя и более рядами зарядов.  </vt:lpstr>
      <vt:lpstr>Презентация PowerPoint</vt:lpstr>
      <vt:lpstr>Презентация PowerPoint</vt:lpstr>
      <vt:lpstr>       Разрушение фундаментов взрывом производится как на открытых строительных и заводских площадках, так и внутри реконструируемых помещений. Взрывание фундаментов внутри зданий выполняется только «на рыхление». Заряды для разрушения фундаментов размещаются в шпурах или рукавах. При разрушении фундамента шпуровым методом сразу на всю высоту глубина шпуров принимается равной 0,9 высоты фундамента, а при разрушении фундамента отдельными слоями — равной толщине каждого слоя, за исключением последнего слоя фундамента. В нем для предохранения от повреждения основания фундаментов шпуры должны иметь глубину, равную 0,9 толщины снимаемого слоя. </vt:lpstr>
      <vt:lpstr>При взрывании фундаментов и других горизонтально расположенных конструкций внутри помещений и вблизи зданий, сооружений и оборудования от разлета осколков и действия воздушной ударной волны применяются для предохранения защитные устройства (укрытия). Наиболее часто укрытие состоит из следующих частей: каркаса, приспособленного для передвижения волоком, обшивки из листовой стали толщиной 20 мм, образующей площадку для размещения пригруза и имеющей петли для прикрепления стропов. В качестве пригруза используют бетонные блоки или мешки с песком.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Разрушение конструкций и массивов взрывом и установками электрогидравлического эффекта</dc:title>
  <dc:creator>moskva</dc:creator>
  <cp:lastModifiedBy>RePack by Diakov</cp:lastModifiedBy>
  <cp:revision>44</cp:revision>
  <dcterms:created xsi:type="dcterms:W3CDTF">2012-10-18T19:33:02Z</dcterms:created>
  <dcterms:modified xsi:type="dcterms:W3CDTF">2025-09-10T07:57:23Z</dcterms:modified>
</cp:coreProperties>
</file>